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5" r:id="rId2"/>
    <p:sldId id="278" r:id="rId3"/>
    <p:sldId id="279" r:id="rId4"/>
    <p:sldId id="280" r:id="rId5"/>
    <p:sldId id="281" r:id="rId6"/>
    <p:sldId id="282" r:id="rId7"/>
    <p:sldId id="305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4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1995" userDrawn="1">
          <p15:clr>
            <a:srgbClr val="A4A3A4"/>
          </p15:clr>
        </p15:guide>
        <p15:guide id="3" pos="476" userDrawn="1">
          <p15:clr>
            <a:srgbClr val="A4A3A4"/>
          </p15:clr>
        </p15:guide>
        <p15:guide id="4" pos="1633" userDrawn="1">
          <p15:clr>
            <a:srgbClr val="A4A3A4"/>
          </p15:clr>
        </p15:guide>
        <p15:guide id="5" orient="horz" pos="935" userDrawn="1">
          <p15:clr>
            <a:srgbClr val="A4A3A4"/>
          </p15:clr>
        </p15:guide>
        <p15:guide id="6" orient="horz" pos="25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74C86"/>
    <a:srgbClr val="46335C"/>
    <a:srgbClr val="3916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40" autoAdjust="0"/>
    <p:restoredTop sz="94660"/>
  </p:normalViewPr>
  <p:slideViewPr>
    <p:cSldViewPr snapToGrid="0">
      <p:cViewPr>
        <p:scale>
          <a:sx n="75" d="100"/>
          <a:sy n="75" d="100"/>
        </p:scale>
        <p:origin x="-1332" y="-78"/>
      </p:cViewPr>
      <p:guideLst>
        <p:guide orient="horz" pos="2160"/>
        <p:guide orient="horz" pos="935"/>
        <p:guide orient="horz" pos="2523"/>
        <p:guide pos="1995"/>
        <p:guide pos="476"/>
        <p:guide pos="16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FBB98-6C13-5C41-B99C-DFC1A6B7835F}" type="datetimeFigureOut">
              <a:rPr kumimoji="1" lang="zh-CN" altLang="en-US" smtClean="0"/>
              <a:pPr/>
              <a:t>2018/3/15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F2F5D-3806-454E-A449-B5C5AC07972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5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102067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56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21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7525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718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89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2182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0605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4395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116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6596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715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1943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0333246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32" name="think-cell Slide" r:id="rId15" imgW="360" imgH="36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F388-C5CC-46C1-8495-3ED14D65C027}" type="datetimeFigureOut">
              <a:rPr lang="zh-CN" altLang="en-US" smtClean="0"/>
              <a:pPr/>
              <a:t>2018/3/15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584A-83C8-47F5-B949-0BF0BFC61CA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219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2768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病理结果（如有）</a:t>
            </a:r>
          </a:p>
        </p:txBody>
      </p:sp>
      <p:sp>
        <p:nvSpPr>
          <p:cNvPr id="6" name="矩形 5"/>
          <p:cNvSpPr/>
          <p:nvPr/>
        </p:nvSpPr>
        <p:spPr>
          <a:xfrm>
            <a:off x="2778080" y="5772873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病理报告显示：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18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2650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二、初步诊断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77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初步诊断</a:t>
            </a:r>
            <a:r>
              <a:rPr lang="en-US" altLang="zh-CN" dirty="0"/>
              <a:t>+</a:t>
            </a:r>
            <a:r>
              <a:rPr lang="zh-CN" altLang="en-US" dirty="0"/>
              <a:t>诊断依据</a:t>
            </a:r>
          </a:p>
        </p:txBody>
      </p:sp>
      <p:sp>
        <p:nvSpPr>
          <p:cNvPr id="4" name="矩形 3"/>
          <p:cNvSpPr/>
          <p:nvPr/>
        </p:nvSpPr>
        <p:spPr>
          <a:xfrm>
            <a:off x="539552" y="1772816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诊断依据：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喉镜</a:t>
            </a:r>
            <a:r>
              <a:rPr lang="en-US" altLang="zh-CN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病理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其他病症（如有）：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危险评估（如有） ：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初步诊断（如有）</a:t>
            </a:r>
            <a:endParaRPr lang="en-US" sz="24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724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三、鉴别诊断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60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四、药物治疗</a:t>
            </a:r>
            <a:endParaRPr lang="en-US" sz="3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10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治疗方案</a:t>
            </a:r>
          </a:p>
        </p:txBody>
      </p:sp>
    </p:spTree>
    <p:extLst>
      <p:ext uri="{BB962C8B-B14F-4D97-AF65-F5344CB8AC3E}">
        <p14:creationId xmlns:p14="http://schemas.microsoft.com/office/powerpoint/2010/main" xmlns="" val="30723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五、手术过程（如有）</a:t>
            </a:r>
            <a:endParaRPr lang="en-US" sz="32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26142" y="6165304"/>
            <a:ext cx="424827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（根据手术过程，填写重要步骤）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87459" y="3852667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80004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手术时间：</a:t>
            </a:r>
            <a:endParaRPr lang="en-US" dirty="0">
              <a:solidFill>
                <a:srgbClr val="80004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749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手术过程（一）</a:t>
            </a:r>
          </a:p>
        </p:txBody>
      </p:sp>
      <p:sp>
        <p:nvSpPr>
          <p:cNvPr id="9" name="矩形 8"/>
          <p:cNvSpPr/>
          <p:nvPr/>
        </p:nvSpPr>
        <p:spPr>
          <a:xfrm>
            <a:off x="2312408" y="6390289"/>
            <a:ext cx="45191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（此处请用简单语句描述手术过程）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893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手术过程（二）</a:t>
            </a:r>
          </a:p>
        </p:txBody>
      </p:sp>
      <p:sp>
        <p:nvSpPr>
          <p:cNvPr id="9" name="矩形 8"/>
          <p:cNvSpPr/>
          <p:nvPr/>
        </p:nvSpPr>
        <p:spPr>
          <a:xfrm>
            <a:off x="2312408" y="6390289"/>
            <a:ext cx="45191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（此处请用简单语句描述手术过程）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522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手术过程（三）</a:t>
            </a:r>
          </a:p>
        </p:txBody>
      </p:sp>
      <p:sp>
        <p:nvSpPr>
          <p:cNvPr id="6" name="矩形 8"/>
          <p:cNvSpPr/>
          <p:nvPr/>
        </p:nvSpPr>
        <p:spPr>
          <a:xfrm>
            <a:off x="2312408" y="6390289"/>
            <a:ext cx="45191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b="1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（此处请用简单语句描述手术过程）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42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病例题目</a:t>
            </a:r>
            <a:endParaRPr lang="en-US" sz="4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729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六、随访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89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412996" y="998414"/>
            <a:ext cx="4879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随访结果</a:t>
            </a:r>
          </a:p>
        </p:txBody>
      </p:sp>
    </p:spTree>
    <p:extLst>
      <p:ext uri="{BB962C8B-B14F-4D97-AF65-F5344CB8AC3E}">
        <p14:creationId xmlns:p14="http://schemas.microsoft.com/office/powerpoint/2010/main" xmlns="" val="1857821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412996" y="998414"/>
            <a:ext cx="487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随访期间药物调整情况</a:t>
            </a:r>
          </a:p>
          <a:p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489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七、病例总结</a:t>
            </a:r>
            <a:endParaRPr lang="en-US" sz="3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865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6" y="998414"/>
            <a:ext cx="3870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对该病例进行分析与总结</a:t>
            </a:r>
          </a:p>
        </p:txBody>
      </p:sp>
    </p:spTree>
    <p:extLst>
      <p:ext uri="{BB962C8B-B14F-4D97-AF65-F5344CB8AC3E}">
        <p14:creationId xmlns:p14="http://schemas.microsoft.com/office/powerpoint/2010/main" xmlns="" val="1160473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个人经验分享</a:t>
            </a:r>
          </a:p>
        </p:txBody>
      </p:sp>
      <p:sp>
        <p:nvSpPr>
          <p:cNvPr id="7" name="矩形 6"/>
          <p:cNvSpPr/>
          <p:nvPr/>
        </p:nvSpPr>
        <p:spPr>
          <a:xfrm>
            <a:off x="412996" y="2091128"/>
            <a:ext cx="852738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个人经验及心得回顾</a:t>
            </a:r>
          </a:p>
          <a:p>
            <a:pPr>
              <a:lnSpc>
                <a:spcPct val="150000"/>
              </a:lnSpc>
            </a:pP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953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患者的诊断是否及时？</a:t>
            </a:r>
            <a:endParaRPr lang="en-US" altLang="zh-CN" sz="2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内镜检查的关键和要点？</a:t>
            </a:r>
            <a:endParaRPr lang="en-US" altLang="zh-CN" sz="2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围术期药物治疗策略是否合适？</a:t>
            </a:r>
            <a:endParaRPr lang="en-US" altLang="zh-CN" sz="2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药物治疗方案是否合适？</a:t>
            </a:r>
            <a:endParaRPr lang="en-US" altLang="zh-CN" sz="2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endParaRPr lang="zh-CN" altLang="en-US" sz="2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6" y="998414"/>
            <a:ext cx="324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 讨论（如有）</a:t>
            </a:r>
          </a:p>
        </p:txBody>
      </p:sp>
    </p:spTree>
    <p:extLst>
      <p:ext uri="{BB962C8B-B14F-4D97-AF65-F5344CB8AC3E}">
        <p14:creationId xmlns:p14="http://schemas.microsoft.com/office/powerpoint/2010/main" xmlns="" val="29005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 谢！</a:t>
            </a:r>
            <a:endParaRPr lang="en-US" sz="40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88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2262434"/>
            <a:ext cx="2643206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医师介绍</a:t>
            </a: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zh-CN" altLang="en-US" sz="24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36096" y="1969301"/>
            <a:ext cx="3096344" cy="460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病史资料（内镜）</a:t>
            </a: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初步诊断</a:t>
            </a: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鉴别诊断</a:t>
            </a:r>
            <a:endParaRPr lang="en-US" altLang="zh-CN" sz="24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药物治疗</a:t>
            </a:r>
            <a:endParaRPr lang="en-US" altLang="zh-CN" sz="24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手术治疗（如有）</a:t>
            </a: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随访</a:t>
            </a:r>
            <a:endParaRPr lang="en-US" altLang="zh-CN" sz="24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7013" indent="-227013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病例总结</a:t>
            </a:r>
          </a:p>
        </p:txBody>
      </p:sp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916809"/>
            <a:ext cx="451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病例分享主要内容</a:t>
            </a:r>
          </a:p>
        </p:txBody>
      </p:sp>
    </p:spTree>
    <p:extLst>
      <p:ext uri="{BB962C8B-B14F-4D97-AF65-F5344CB8AC3E}">
        <p14:creationId xmlns:p14="http://schemas.microsoft.com/office/powerpoint/2010/main" xmlns="" val="223260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997" y="998414"/>
            <a:ext cx="2160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医师介绍</a:t>
            </a:r>
          </a:p>
        </p:txBody>
      </p:sp>
      <p:sp>
        <p:nvSpPr>
          <p:cNvPr id="8" name="内容占位符 1"/>
          <p:cNvSpPr txBox="1">
            <a:spLocks/>
          </p:cNvSpPr>
          <p:nvPr/>
        </p:nvSpPr>
        <p:spPr bwMode="auto">
          <a:xfrm>
            <a:off x="378511" y="1844824"/>
            <a:ext cx="8081921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7013" indent="-227013" algn="l" rtl="0" eaLnBrk="0" fontAlgn="base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 kern="1200">
                <a:solidFill>
                  <a:srgbClr val="6809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4213" indent="-227013" algn="l" rtl="0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1" kern="120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1413" indent="-227013" algn="l" rtl="0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 kern="120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598613" indent="-227013" algn="l" rtl="0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b="1" kern="120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5813" indent="-227013" algn="l" rtl="0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b="1" kern="120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marR="0" lvl="0" indent="-227013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effectLst/>
              </a:rPr>
              <a:t>医生照片</a:t>
            </a:r>
            <a:endParaRPr lang="en-US" altLang="zh-CN" dirty="0">
              <a:effectLst/>
            </a:endParaRPr>
          </a:p>
          <a:p>
            <a:pPr marL="227013" marR="0" lvl="0" indent="-227013" algn="l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effectLst/>
              </a:rPr>
              <a:t>医生简历</a:t>
            </a:r>
          </a:p>
        </p:txBody>
      </p:sp>
    </p:spTree>
    <p:extLst>
      <p:ext uri="{BB962C8B-B14F-4D97-AF65-F5344CB8AC3E}">
        <p14:creationId xmlns:p14="http://schemas.microsoft.com/office/powerpoint/2010/main" xmlns="" val="416726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9752" y="2996952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6809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一、病史资料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97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2997" y="1844824"/>
            <a:ext cx="8191451" cy="477928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28594" indent="-228594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患者姓名：</a:t>
            </a:r>
          </a:p>
          <a:p>
            <a:pPr marL="228594" indent="-228594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患者性别：</a:t>
            </a:r>
          </a:p>
          <a:p>
            <a:pPr marL="228594" indent="-228594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患者年龄：</a:t>
            </a:r>
          </a:p>
          <a:p>
            <a:pPr marL="228594" indent="-228594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患者体重：</a:t>
            </a:r>
          </a:p>
          <a:p>
            <a:pPr marL="228594" indent="-228594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就诊时间：</a:t>
            </a:r>
          </a:p>
          <a:p>
            <a:pPr marL="228594" indent="-228594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患者主诉：</a:t>
            </a:r>
          </a:p>
          <a:p>
            <a:pPr marL="227013" indent="-227013" eaLnBrk="0" fontAlgn="base" hangingPunct="0">
              <a:spcBef>
                <a:spcPts val="1000"/>
              </a:spcBef>
              <a:spcAft>
                <a:spcPct val="0"/>
              </a:spcAft>
            </a:pPr>
            <a:endParaRPr lang="zh-CN" altLang="en-US" sz="2400" b="1" dirty="0">
              <a:solidFill>
                <a:srgbClr val="6809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7" y="998414"/>
            <a:ext cx="2160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患者基本信息</a:t>
            </a:r>
          </a:p>
        </p:txBody>
      </p:sp>
    </p:spTree>
    <p:extLst>
      <p:ext uri="{BB962C8B-B14F-4D97-AF65-F5344CB8AC3E}">
        <p14:creationId xmlns:p14="http://schemas.microsoft.com/office/powerpoint/2010/main" xmlns="" val="307167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57226"/>
            <a:ext cx="8229601" cy="454012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现病史：</a:t>
            </a:r>
            <a:endParaRPr lang="en-US" altLang="zh-CN" sz="24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既往史：</a:t>
            </a:r>
            <a:endParaRPr lang="en-US" altLang="zh-CN" sz="24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个人史：</a:t>
            </a:r>
            <a:endParaRPr lang="en-US" altLang="zh-CN" sz="24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合并用药史</a:t>
            </a:r>
            <a:r>
              <a:rPr lang="zh-CN" altLang="en-US" sz="2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b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>
              <a:lnSpc>
                <a:spcPct val="150000"/>
              </a:lnSpc>
              <a:spcBef>
                <a:spcPts val="1000"/>
              </a:spcBef>
            </a:pPr>
            <a:endParaRPr lang="en-US" altLang="zh-CN" sz="20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997" y="998414"/>
            <a:ext cx="2160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 病史资料</a:t>
            </a:r>
          </a:p>
        </p:txBody>
      </p:sp>
    </p:spTree>
    <p:extLst>
      <p:ext uri="{BB962C8B-B14F-4D97-AF65-F5344CB8AC3E}">
        <p14:creationId xmlns:p14="http://schemas.microsoft.com/office/powerpoint/2010/main" xmlns="" val="14541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solidFill>
                  <a:srgbClr val="7429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体格检查（如有）：</a:t>
            </a:r>
            <a:endParaRPr lang="en-US" altLang="zh-CN" sz="2000" b="1" dirty="0">
              <a:solidFill>
                <a:srgbClr val="7429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39" lvl="1">
              <a:lnSpc>
                <a:spcPct val="160000"/>
              </a:lnSpc>
              <a:spcBef>
                <a:spcPts val="500"/>
              </a:spcBef>
              <a:buFont typeface="Arial" charset="0"/>
              <a:buChar char="•"/>
              <a:defRPr/>
            </a:pP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体温，脉搏，呼吸，血压。</a:t>
            </a:r>
          </a:p>
          <a:p>
            <a:pPr marL="742939" lvl="1">
              <a:lnSpc>
                <a:spcPct val="160000"/>
              </a:lnSpc>
              <a:spcBef>
                <a:spcPts val="500"/>
              </a:spcBef>
              <a:buFont typeface="Arial" charset="0"/>
              <a:buChar char="•"/>
              <a:defRPr/>
            </a:pP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神志，查体合作，体位。颈静脉，双肺呼吸音。</a:t>
            </a:r>
          </a:p>
          <a:p>
            <a:pPr marL="742939" lvl="1">
              <a:lnSpc>
                <a:spcPct val="160000"/>
              </a:lnSpc>
              <a:spcBef>
                <a:spcPts val="500"/>
              </a:spcBef>
              <a:buFont typeface="Arial" charset="0"/>
              <a:buChar char="•"/>
              <a:defRPr/>
            </a:pP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心音，律，心率，各瓣膜听诊区。</a:t>
            </a:r>
          </a:p>
          <a:p>
            <a:pPr marL="742939" lvl="1">
              <a:lnSpc>
                <a:spcPct val="160000"/>
              </a:lnSpc>
              <a:spcBef>
                <a:spcPts val="500"/>
              </a:spcBef>
              <a:buFont typeface="Arial" charset="0"/>
              <a:buChar char="•"/>
              <a:defRPr/>
            </a:pP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腹，压痛及反跳痛，肝脾肋。</a:t>
            </a:r>
            <a:endParaRPr lang="en-US" altLang="zh-CN" sz="1275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b="1" dirty="0">
                <a:solidFill>
                  <a:srgbClr val="7429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实验室检查（如有）</a:t>
            </a:r>
            <a:endParaRPr lang="en-US" altLang="zh-CN" sz="2000" b="1" dirty="0">
              <a:solidFill>
                <a:srgbClr val="7429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35013" indent="-285750">
              <a:lnSpc>
                <a:spcPct val="150000"/>
              </a:lnSpc>
              <a:spcBef>
                <a:spcPts val="500"/>
              </a:spcBef>
              <a:defRPr/>
            </a:pPr>
            <a:r>
              <a:rPr lang="en-US" altLang="zh-CN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出凝血功能</a:t>
            </a:r>
            <a:r>
              <a:rPr lang="en-US" altLang="zh-CN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marL="735013" indent="-285750">
              <a:lnSpc>
                <a:spcPct val="150000"/>
              </a:lnSpc>
              <a:spcBef>
                <a:spcPts val="500"/>
              </a:spcBef>
              <a:defRPr/>
            </a:pPr>
            <a:r>
              <a:rPr lang="en-US" altLang="zh-CN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血生化</a:t>
            </a:r>
            <a:r>
              <a:rPr lang="en-US" altLang="zh-CN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marL="735013" indent="-285750">
              <a:lnSpc>
                <a:spcPct val="150000"/>
              </a:lnSpc>
              <a:spcBef>
                <a:spcPts val="500"/>
              </a:spcBef>
              <a:defRPr/>
            </a:pPr>
            <a:r>
              <a:rPr lang="en-US" altLang="zh-CN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血常规</a:t>
            </a:r>
            <a:r>
              <a:rPr lang="en-US" altLang="zh-CN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b="1" dirty="0">
                <a:solidFill>
                  <a:srgbClr val="7429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5" name="矩形 4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7" y="998414"/>
            <a:ext cx="3366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>
                <a:cs typeface="微软雅黑" panose="020B0503020204020204" pitchFamily="34" charset="-122"/>
              </a:rPr>
              <a:t>初步诊断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101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856915"/>
            <a:ext cx="9144000" cy="643008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 b="1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997" y="998414"/>
            <a:ext cx="4375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入院内镜图</a:t>
            </a:r>
          </a:p>
        </p:txBody>
      </p:sp>
      <p:sp>
        <p:nvSpPr>
          <p:cNvPr id="9" name="矩形 8"/>
          <p:cNvSpPr/>
          <p:nvPr/>
        </p:nvSpPr>
        <p:spPr>
          <a:xfrm>
            <a:off x="287518" y="4575467"/>
            <a:ext cx="2926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内镜下表现图</a:t>
            </a:r>
            <a:r>
              <a:rPr lang="en-US" altLang="zh-CN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10" name="矩形 9"/>
          <p:cNvSpPr/>
          <p:nvPr/>
        </p:nvSpPr>
        <p:spPr>
          <a:xfrm>
            <a:off x="3328989" y="4529300"/>
            <a:ext cx="2888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内镜下表现图</a:t>
            </a:r>
            <a:r>
              <a:rPr lang="en-US" altLang="zh-CN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11" name="矩形 10"/>
          <p:cNvSpPr/>
          <p:nvPr/>
        </p:nvSpPr>
        <p:spPr>
          <a:xfrm>
            <a:off x="6217648" y="4529300"/>
            <a:ext cx="2628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内镜下表现图</a:t>
            </a:r>
            <a:r>
              <a:rPr lang="en-US" altLang="zh-CN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solidFill>
                  <a:srgbClr val="C1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xmlns="" val="36617911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359</Words>
  <Application>Microsoft Office PowerPoint</Application>
  <PresentationFormat>全屏显示(4:3)</PresentationFormat>
  <Paragraphs>75</Paragraphs>
  <Slides>27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9" baseType="lpstr">
      <vt:lpstr>Office 主题​​</vt:lpstr>
      <vt:lpstr>think-cell Slide</vt:lpstr>
      <vt:lpstr>幻灯片 1</vt:lpstr>
      <vt:lpstr>病例题目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谢 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Cony</dc:creator>
  <cp:lastModifiedBy>USER-</cp:lastModifiedBy>
  <cp:revision>46</cp:revision>
  <dcterms:created xsi:type="dcterms:W3CDTF">2017-03-26T14:32:02Z</dcterms:created>
  <dcterms:modified xsi:type="dcterms:W3CDTF">2018-03-15T07:19:44Z</dcterms:modified>
</cp:coreProperties>
</file>